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7315200" cy="9601200"/>
  <p:defaultTextStyle>
    <a:defPPr>
      <a:defRPr lang="en-US"/>
    </a:defPPr>
    <a:lvl1pPr marL="0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13" autoAdjust="0"/>
  </p:normalViewPr>
  <p:slideViewPr>
    <p:cSldViewPr>
      <p:cViewPr>
        <p:scale>
          <a:sx n="100" d="100"/>
          <a:sy n="100" d="100"/>
        </p:scale>
        <p:origin x="-194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A3E74F-F47D-40A5-A4D5-B3325BBDD9E7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F493A4E-3CDE-42E4-B0D2-7BD8200A0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3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421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5846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982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4868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609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93A4E-3CDE-42E4-B0D2-7BD8200A0D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24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862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081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997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354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25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155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65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75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672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332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700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D985-3574-49BA-B23D-AB8706E6A8A4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F529-E9BD-4EC6-963E-BB60319BD5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1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72866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002"/>
            <a:ext cx="2415589" cy="3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42F39745-8242-CECD-0766-AB3020E26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5" y="242472"/>
            <a:ext cx="1834559" cy="515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9147" y="2376750"/>
            <a:ext cx="711217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 smtClean="0"/>
              <a:t>ASTOS UI Overview – </a:t>
            </a:r>
          </a:p>
          <a:p>
            <a:pPr algn="ctr"/>
            <a:r>
              <a:rPr lang="en-SG" sz="4000" b="1" dirty="0" smtClean="0"/>
              <a:t>Sub-Orbital Rocket Trajectory Modelling</a:t>
            </a:r>
          </a:p>
          <a:p>
            <a:pPr algn="ctr"/>
            <a:endParaRPr lang="en-SG" sz="3000" b="1" dirty="0" smtClean="0"/>
          </a:p>
          <a:p>
            <a:pPr algn="ctr"/>
            <a:r>
              <a:rPr lang="en-SG" sz="2000" b="1" dirty="0" smtClean="0"/>
              <a:t>Jason Ong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297032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" r="16353"/>
          <a:stretch/>
        </p:blipFill>
        <p:spPr bwMode="auto">
          <a:xfrm>
            <a:off x="1227010" y="908720"/>
            <a:ext cx="7798408" cy="532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66068" y="2852937"/>
            <a:ext cx="22194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XCP input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77339" y="2770646"/>
            <a:ext cx="6115141" cy="2170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2918016" y="4149080"/>
            <a:ext cx="4113334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6566068" y="5373216"/>
            <a:ext cx="2219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Matching descriptors for file input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834910" y="4581128"/>
            <a:ext cx="1462316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Aerodynamics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r="15478"/>
          <a:stretch/>
        </p:blipFill>
        <p:spPr bwMode="auto">
          <a:xfrm>
            <a:off x="1227011" y="926863"/>
            <a:ext cx="7798407" cy="530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Aerodynamics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4" name="Rectangle 13"/>
          <p:cNvSpPr/>
          <p:nvPr/>
        </p:nvSpPr>
        <p:spPr>
          <a:xfrm>
            <a:off x="2644401" y="2393291"/>
            <a:ext cx="4054604" cy="1249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6632537" y="2740886"/>
            <a:ext cx="2252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Force and moment coefficients definition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41569" y="3694770"/>
            <a:ext cx="4098259" cy="222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6839828" y="3839690"/>
            <a:ext cx="22527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File/individual data input for force/moment coefficients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2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6"/>
          <a:stretch/>
        </p:blipFill>
        <p:spPr bwMode="auto">
          <a:xfrm>
            <a:off x="1227010" y="926863"/>
            <a:ext cx="7798408" cy="530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Aerodynamics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8" name="Rectangle 17"/>
          <p:cNvSpPr/>
          <p:nvPr/>
        </p:nvSpPr>
        <p:spPr>
          <a:xfrm>
            <a:off x="2644402" y="3429002"/>
            <a:ext cx="2924633" cy="2232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5713454" y="3753848"/>
            <a:ext cx="2252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Specify fin surfaces and fin cant angle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64"/>
          <a:stretch/>
        </p:blipFill>
        <p:spPr bwMode="auto">
          <a:xfrm>
            <a:off x="1258072" y="926864"/>
            <a:ext cx="7767347" cy="530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Components - Stage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2644403" y="3284986"/>
            <a:ext cx="2725225" cy="1296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5454758" y="3572995"/>
            <a:ext cx="2252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Dimensions and mass specifications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r="15382"/>
          <a:stretch/>
        </p:blipFill>
        <p:spPr bwMode="auto">
          <a:xfrm>
            <a:off x="1205168" y="926864"/>
            <a:ext cx="7820252" cy="530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Components - Auxiliary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2644403" y="2235346"/>
            <a:ext cx="2725225" cy="1769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5170221" y="2780928"/>
            <a:ext cx="2252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Dimensions and mass specifications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0"/>
          <a:stretch/>
        </p:blipFill>
        <p:spPr bwMode="auto">
          <a:xfrm>
            <a:off x="1205169" y="692696"/>
            <a:ext cx="7820251" cy="530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89401" y="174130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Vehicle Definition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2577932" y="2394470"/>
            <a:ext cx="1728192" cy="1088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6366661" y="2708921"/>
            <a:ext cx="2392881" cy="2808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6506797" y="2777084"/>
            <a:ext cx="2252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Node Visualization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0842" y="1578858"/>
            <a:ext cx="1573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Component Inclusion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06718" y="2132856"/>
            <a:ext cx="520752" cy="2616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60447" y="4395155"/>
            <a:ext cx="1109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Node </a:t>
            </a:r>
          </a:p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Placement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11128" y="3861049"/>
            <a:ext cx="2016342" cy="1656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13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7"/>
          <a:stretch/>
        </p:blipFill>
        <p:spPr bwMode="auto">
          <a:xfrm>
            <a:off x="1205169" y="701825"/>
            <a:ext cx="7820251" cy="53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89401" y="174130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Vehicle Definition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3" name="Oval 2"/>
          <p:cNvSpPr/>
          <p:nvPr/>
        </p:nvSpPr>
        <p:spPr>
          <a:xfrm>
            <a:off x="3405980" y="3799753"/>
            <a:ext cx="1395847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367094" y="4221088"/>
            <a:ext cx="670189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15293" y="4509120"/>
            <a:ext cx="17831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X Offset values are measured from global node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71946" y="4743999"/>
            <a:ext cx="1384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Global node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612167" y="4905580"/>
            <a:ext cx="33234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8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7"/>
          <a:stretch/>
        </p:blipFill>
        <p:spPr bwMode="auto">
          <a:xfrm>
            <a:off x="1205169" y="701825"/>
            <a:ext cx="7820251" cy="53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89401" y="174130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Vehicle Definition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3" name="Oval 2"/>
          <p:cNvSpPr/>
          <p:nvPr/>
        </p:nvSpPr>
        <p:spPr>
          <a:xfrm>
            <a:off x="3574966" y="3799752"/>
            <a:ext cx="1329378" cy="7093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4770491" y="4346520"/>
            <a:ext cx="1384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Node placement for other components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9350" y="4753426"/>
            <a:ext cx="1384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Global node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4502" y="3115298"/>
            <a:ext cx="1384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Top node of MAD_S1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629570" y="4915007"/>
            <a:ext cx="33234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629570" y="3392297"/>
            <a:ext cx="33234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62292" y="3017413"/>
            <a:ext cx="1384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Nosecone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60009" y="3188421"/>
            <a:ext cx="36332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0937" y="3867068"/>
            <a:ext cx="1384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MAD_S1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248654" y="4038076"/>
            <a:ext cx="36332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88026" y="4969769"/>
            <a:ext cx="1384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MAD_Engine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285743" y="5140777"/>
            <a:ext cx="36332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82"/>
          <a:stretch/>
        </p:blipFill>
        <p:spPr bwMode="auto">
          <a:xfrm>
            <a:off x="1204253" y="701825"/>
            <a:ext cx="7821167" cy="530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89401" y="174130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Phase Settings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1" name="Rectangle 20"/>
          <p:cNvSpPr/>
          <p:nvPr/>
        </p:nvSpPr>
        <p:spPr>
          <a:xfrm>
            <a:off x="2645935" y="3898757"/>
            <a:ext cx="2016342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/>
          <p:cNvSpPr txBox="1"/>
          <p:nvPr/>
        </p:nvSpPr>
        <p:spPr>
          <a:xfrm>
            <a:off x="4505052" y="3913671"/>
            <a:ext cx="155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Temporal discretization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62139" y="4869160"/>
            <a:ext cx="1776923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4444138" y="5135532"/>
            <a:ext cx="2792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“Checked” status – to be computed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0"/>
          <a:stretch/>
        </p:blipFill>
        <p:spPr bwMode="auto">
          <a:xfrm>
            <a:off x="1204253" y="701825"/>
            <a:ext cx="7821167" cy="530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89401" y="174130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Phase Settings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0870" y="2420888"/>
            <a:ext cx="4128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1" name="Rectangle 20"/>
          <p:cNvSpPr/>
          <p:nvPr/>
        </p:nvSpPr>
        <p:spPr>
          <a:xfrm>
            <a:off x="2645935" y="2492897"/>
            <a:ext cx="3454850" cy="1872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/>
          <p:cNvSpPr txBox="1"/>
          <p:nvPr/>
        </p:nvSpPr>
        <p:spPr>
          <a:xfrm>
            <a:off x="4445221" y="4437112"/>
            <a:ext cx="15522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Boolean condition for end-of-phase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3836" y="2276872"/>
            <a:ext cx="2682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Specify length of phase (based on duration or end-point using mission time)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70814" y="2025155"/>
            <a:ext cx="1403022" cy="3957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9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16136"/>
          <a:stretch/>
        </p:blipFill>
        <p:spPr bwMode="auto">
          <a:xfrm>
            <a:off x="1272730" y="900504"/>
            <a:ext cx="7759192" cy="5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72731" y="1916832"/>
            <a:ext cx="1571078" cy="3528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49049" y="4005065"/>
            <a:ext cx="623682" cy="6397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45663" y="4649239"/>
            <a:ext cx="1389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UI Tree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6977" y="1196752"/>
            <a:ext cx="7734944" cy="732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6968751" y="2612510"/>
            <a:ext cx="16901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Component Panel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995130" y="1932484"/>
            <a:ext cx="1102689" cy="1049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5135"/>
          <a:stretch/>
        </p:blipFill>
        <p:spPr bwMode="auto">
          <a:xfrm>
            <a:off x="1227009" y="701825"/>
            <a:ext cx="7798410" cy="530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651797" y="2812678"/>
            <a:ext cx="2480278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/>
          <p:cNvSpPr/>
          <p:nvPr/>
        </p:nvSpPr>
        <p:spPr>
          <a:xfrm>
            <a:off x="2645935" y="3583434"/>
            <a:ext cx="2480278" cy="925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5239376" y="2812678"/>
            <a:ext cx="155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Initial lat, long, alt specification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03159" y="3861048"/>
            <a:ext cx="155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Launch angle and azimuth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</p:spTree>
    <p:extLst>
      <p:ext uri="{BB962C8B-B14F-4D97-AF65-F5344CB8AC3E}">
        <p14:creationId xmlns:p14="http://schemas.microsoft.com/office/powerpoint/2010/main" val="34391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" r="15059"/>
          <a:stretch/>
        </p:blipFill>
        <p:spPr bwMode="auto">
          <a:xfrm>
            <a:off x="1227010" y="701826"/>
            <a:ext cx="7798409" cy="530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645936" y="2156804"/>
            <a:ext cx="3122505" cy="40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5901379" y="3212976"/>
            <a:ext cx="155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Environment specifications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4401" y="3164916"/>
            <a:ext cx="3122505" cy="76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5901379" y="2199272"/>
            <a:ext cx="1552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Aerodynamics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</p:spTree>
    <p:extLst>
      <p:ext uri="{BB962C8B-B14F-4D97-AF65-F5344CB8AC3E}">
        <p14:creationId xmlns:p14="http://schemas.microsoft.com/office/powerpoint/2010/main" val="23016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" r="15007"/>
          <a:stretch/>
        </p:blipFill>
        <p:spPr bwMode="auto">
          <a:xfrm>
            <a:off x="1227011" y="701826"/>
            <a:ext cx="7798409" cy="530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45935" y="2276872"/>
            <a:ext cx="5050104" cy="351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6765475" y="3477149"/>
            <a:ext cx="1552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CG input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4401" y="3429000"/>
            <a:ext cx="4386949" cy="216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5502565" y="2640857"/>
            <a:ext cx="2283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Attitude Control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44401" y="1900282"/>
            <a:ext cx="2924633" cy="351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5346188" y="1906632"/>
            <a:ext cx="2283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Equations of motion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15290"/>
          <a:stretch/>
        </p:blipFill>
        <p:spPr bwMode="auto">
          <a:xfrm>
            <a:off x="1227010" y="707155"/>
            <a:ext cx="7798410" cy="529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4973" y="3477149"/>
            <a:ext cx="1552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MOI Input XX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4401" y="2708920"/>
            <a:ext cx="4386949" cy="237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2644401" y="1900282"/>
            <a:ext cx="3124039" cy="740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5889659" y="2108987"/>
            <a:ext cx="2283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CG Input (Y and Z Offsets)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" r="15378"/>
          <a:stretch/>
        </p:blipFill>
        <p:spPr bwMode="auto">
          <a:xfrm>
            <a:off x="1257800" y="707155"/>
            <a:ext cx="7767620" cy="529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98413" y="2961538"/>
            <a:ext cx="155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MOI Input YY (Same for ZZ)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4401" y="2025156"/>
            <a:ext cx="4386949" cy="2195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06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" r="16150"/>
          <a:stretch/>
        </p:blipFill>
        <p:spPr bwMode="auto">
          <a:xfrm>
            <a:off x="1257800" y="707155"/>
            <a:ext cx="7767620" cy="529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2300" y="2778307"/>
            <a:ext cx="1706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MOI Input XY, XZ, YZ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85078" y="2177556"/>
            <a:ext cx="3182769" cy="1755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10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729" r="15802"/>
          <a:stretch/>
        </p:blipFill>
        <p:spPr bwMode="auto">
          <a:xfrm>
            <a:off x="1274215" y="707156"/>
            <a:ext cx="7751206" cy="530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74110" y="1478434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Dynamics Settings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2470" y="2407540"/>
            <a:ext cx="2251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Dynamics customization depending on phases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4401" y="1893934"/>
            <a:ext cx="3589322" cy="1679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5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207"/>
          <a:stretch/>
        </p:blipFill>
        <p:spPr bwMode="auto">
          <a:xfrm>
            <a:off x="1272730" y="900504"/>
            <a:ext cx="7752688" cy="5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3215" y="1916832"/>
            <a:ext cx="3256977" cy="32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6433130" y="1916832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Environment Settings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4559933" y="1517865"/>
            <a:ext cx="3735711" cy="3776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2" r="15987"/>
          <a:stretch/>
        </p:blipFill>
        <p:spPr bwMode="auto">
          <a:xfrm>
            <a:off x="1258993" y="900504"/>
            <a:ext cx="7766425" cy="5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77339" y="1916831"/>
            <a:ext cx="4918700" cy="2673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2843809" y="4617746"/>
            <a:ext cx="3027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Earth Model Set-Up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3"/>
          <a:stretch/>
        </p:blipFill>
        <p:spPr bwMode="auto">
          <a:xfrm>
            <a:off x="1247706" y="900504"/>
            <a:ext cx="7777712" cy="5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10871" y="1916832"/>
            <a:ext cx="3860303" cy="108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3229496" y="3012650"/>
            <a:ext cx="3203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Atmospheric Model</a:t>
            </a:r>
          </a:p>
          <a:p>
            <a:pPr marL="285750" indent="-285750">
              <a:buFontTx/>
              <a:buChar char="-"/>
            </a:pPr>
            <a:r>
              <a:rPr lang="en-SG" sz="1500" b="1" dirty="0" smtClean="0">
                <a:solidFill>
                  <a:srgbClr val="FF0000"/>
                </a:solidFill>
              </a:rPr>
              <a:t>Density Scaling</a:t>
            </a:r>
          </a:p>
          <a:p>
            <a:pPr marL="285750" indent="-285750">
              <a:buFontTx/>
              <a:buChar char="-"/>
            </a:pPr>
            <a:r>
              <a:rPr lang="en-SG" sz="1500" b="1" dirty="0" smtClean="0">
                <a:solidFill>
                  <a:srgbClr val="FF0000"/>
                </a:solidFill>
              </a:rPr>
              <a:t>Blue box for Monte Carlo adjustments (to be covered later on)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6"/>
          <a:stretch/>
        </p:blipFill>
        <p:spPr bwMode="auto">
          <a:xfrm>
            <a:off x="1247706" y="900505"/>
            <a:ext cx="7777713" cy="53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03864" y="1844824"/>
            <a:ext cx="3330453" cy="259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6167254" y="2335753"/>
            <a:ext cx="2392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Wind Profile</a:t>
            </a:r>
          </a:p>
          <a:p>
            <a:pPr marL="285750" indent="-285750">
              <a:buFontTx/>
              <a:buChar char="-"/>
            </a:pPr>
            <a:r>
              <a:rPr lang="en-SG" sz="1500" b="1" dirty="0" smtClean="0">
                <a:solidFill>
                  <a:srgbClr val="FF0000"/>
                </a:solidFill>
              </a:rPr>
              <a:t>Can be set in cartesian or cylindrical coordinates</a:t>
            </a:r>
          </a:p>
          <a:p>
            <a:pPr marL="285750" indent="-285750">
              <a:buFontTx/>
              <a:buChar char="-"/>
            </a:pPr>
            <a:r>
              <a:rPr lang="en-SG" sz="1500" b="1" dirty="0" smtClean="0">
                <a:solidFill>
                  <a:srgbClr val="FF0000"/>
                </a:solidFill>
              </a:rPr>
              <a:t>Turbulence profiles not enabled due to licensing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6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15966" b="236"/>
          <a:stretch/>
        </p:blipFill>
        <p:spPr bwMode="auto">
          <a:xfrm>
            <a:off x="1232896" y="900504"/>
            <a:ext cx="7792522" cy="533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5139" y="1896404"/>
            <a:ext cx="2785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Engine Settings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7339" y="3334366"/>
            <a:ext cx="6183541" cy="2110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6161499" y="3406760"/>
            <a:ext cx="2785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Thrust data (file or manual input)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04346" y="2636913"/>
            <a:ext cx="997033" cy="3776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10704" y="2475330"/>
            <a:ext cx="1723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Nozzle exhaust area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7"/>
          <a:stretch/>
        </p:blipFill>
        <p:spPr bwMode="auto">
          <a:xfrm>
            <a:off x="1227010" y="908720"/>
            <a:ext cx="7798408" cy="532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692112" y="3196890"/>
            <a:ext cx="2770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Mass flow data (file or manual input)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037282" y="3473890"/>
            <a:ext cx="864096" cy="675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5139" y="1896404"/>
            <a:ext cx="2785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Engine Settings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026" name="Picture 2" descr="C:\Users\Jason\Desktop\ESS Special Projects\Astos\Aerodynamics_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" r="16342"/>
          <a:stretch/>
        </p:blipFill>
        <p:spPr bwMode="auto">
          <a:xfrm>
            <a:off x="1227010" y="908720"/>
            <a:ext cx="7798408" cy="532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3840842" y="2852936"/>
            <a:ext cx="1613916" cy="432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36689" y="2627620"/>
            <a:ext cx="1927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Reference area and length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4483529" y="3181618"/>
            <a:ext cx="1716960" cy="4634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4758" y="1819846"/>
            <a:ext cx="277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Aerodynamics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284</Words>
  <Application>Microsoft Office PowerPoint</Application>
  <PresentationFormat>On-screen Show (4:3)</PresentationFormat>
  <Paragraphs>99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</dc:creator>
  <cp:lastModifiedBy>Jason</cp:lastModifiedBy>
  <cp:revision>37</cp:revision>
  <cp:lastPrinted>2023-05-23T08:05:24Z</cp:lastPrinted>
  <dcterms:created xsi:type="dcterms:W3CDTF">2023-05-09T05:19:18Z</dcterms:created>
  <dcterms:modified xsi:type="dcterms:W3CDTF">2023-05-23T08:05:39Z</dcterms:modified>
</cp:coreProperties>
</file>